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79" r:id="rId4"/>
    <p:sldId id="280" r:id="rId5"/>
    <p:sldId id="281" r:id="rId6"/>
    <p:sldId id="282" r:id="rId7"/>
    <p:sldId id="259" r:id="rId8"/>
    <p:sldId id="278" r:id="rId9"/>
    <p:sldId id="283" r:id="rId10"/>
    <p:sldId id="284" r:id="rId11"/>
    <p:sldId id="285" r:id="rId12"/>
    <p:sldId id="286" r:id="rId13"/>
    <p:sldId id="287" r:id="rId14"/>
    <p:sldId id="260" r:id="rId15"/>
    <p:sldId id="292" r:id="rId16"/>
    <p:sldId id="293" r:id="rId17"/>
    <p:sldId id="294" r:id="rId18"/>
    <p:sldId id="261" r:id="rId19"/>
    <p:sldId id="262" r:id="rId20"/>
    <p:sldId id="288" r:id="rId21"/>
    <p:sldId id="289" r:id="rId22"/>
    <p:sldId id="290" r:id="rId23"/>
    <p:sldId id="291" r:id="rId24"/>
    <p:sldId id="263" r:id="rId25"/>
    <p:sldId id="264" r:id="rId26"/>
    <p:sldId id="265" r:id="rId27"/>
    <p:sldId id="266" r:id="rId28"/>
    <p:sldId id="267" r:id="rId29"/>
    <p:sldId id="270" r:id="rId30"/>
    <p:sldId id="268" r:id="rId31"/>
    <p:sldId id="269" r:id="rId32"/>
    <p:sldId id="271" r:id="rId33"/>
    <p:sldId id="272" r:id="rId34"/>
    <p:sldId id="273" r:id="rId35"/>
    <p:sldId id="274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NikoshBAN" panose="02000000000000000000" pitchFamily="2" charset="0"/>
      <p:regular r:id="rId41"/>
    </p:embeddedFont>
    <p:embeddedFont>
      <p:font typeface="Nikosh" panose="02000000000000000000" pitchFamily="2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err="1" smtClean="0">
                <a:solidFill>
                  <a:srgbClr val="FF0000"/>
                </a:solidFill>
              </a:rPr>
              <a:t>স্বাগতম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জ্যোর্তি</a:t>
            </a:r>
            <a:r>
              <a:rPr lang="en-US" dirty="0" smtClean="0"/>
              <a:t> </a:t>
            </a:r>
            <a:r>
              <a:rPr lang="en-US" dirty="0" err="1" smtClean="0"/>
              <a:t>বিজ্ঞান</a:t>
            </a:r>
            <a:endParaRPr lang="en-US" dirty="0"/>
          </a:p>
        </p:txBody>
      </p:sp>
      <p:pic>
        <p:nvPicPr>
          <p:cNvPr id="4" name="Picture 3" descr="does-solar-system-look-like-800x8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57400"/>
            <a:ext cx="8794653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ফার্মিওন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কণা</a:t>
            </a:r>
            <a:endParaRPr lang="en-US" sz="36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(১)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কোয়ার্ক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( Quark ) :</a:t>
            </a:r>
          </a:p>
          <a:p>
            <a:pPr algn="just">
              <a:buNone/>
            </a:pPr>
            <a:endParaRPr lang="en-US" sz="28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Astronomy quark.gif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ফার্মিওন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কণা</a:t>
            </a:r>
            <a:endParaRPr lang="en-US" sz="36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(২)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লেপটন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( Lepton ) :</a:t>
            </a:r>
          </a:p>
          <a:p>
            <a:pPr algn="just">
              <a:buNone/>
            </a:pPr>
            <a:endParaRPr lang="en-US" sz="28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stronomy lepton.gif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0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বোসন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কণা</a:t>
            </a:r>
            <a:endParaRPr lang="en-US" sz="36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(১)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গজ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বোসন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( Gauge Boson ) :</a:t>
            </a:r>
          </a:p>
          <a:p>
            <a:pPr algn="just">
              <a:buNone/>
            </a:pPr>
            <a:endParaRPr lang="en-US" sz="28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Astronomy gauge boson.gif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বোসন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কণা</a:t>
            </a:r>
            <a:endParaRPr lang="en-US" sz="36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(2)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হিগস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বোসন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( Higgs Boson ) :</a:t>
            </a:r>
          </a:p>
          <a:p>
            <a:pPr algn="just">
              <a:buNone/>
            </a:pPr>
            <a:endParaRPr lang="en-US" sz="28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stronomy hig boson.gif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0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err="1" smtClean="0">
                <a:solidFill>
                  <a:srgbClr val="00B050"/>
                </a:solidFill>
              </a:rPr>
              <a:t>বিগ</a:t>
            </a:r>
            <a:r>
              <a:rPr lang="en-US" sz="9600" dirty="0" smtClean="0">
                <a:solidFill>
                  <a:srgbClr val="00B050"/>
                </a:solidFill>
              </a:rPr>
              <a:t> </a:t>
            </a:r>
            <a:r>
              <a:rPr lang="en-US" sz="9600" dirty="0" err="1" smtClean="0">
                <a:solidFill>
                  <a:srgbClr val="00B050"/>
                </a:solidFill>
              </a:rPr>
              <a:t>ব্যাং</a:t>
            </a:r>
            <a:endParaRPr lang="en-US" sz="9600" dirty="0">
              <a:solidFill>
                <a:srgbClr val="00B050"/>
              </a:solidFill>
            </a:endParaRPr>
          </a:p>
        </p:txBody>
      </p:sp>
      <p:pic>
        <p:nvPicPr>
          <p:cNvPr id="4" name="Content Placeholder 3" descr="thebigbang-backbencher-150322102858-conversion-gate01-thumbnail-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99" y="1600200"/>
            <a:ext cx="8686801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asto\11\tumblr_static_big_b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9133114" cy="685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735" y="135124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BIG BANG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927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G:\asto\11\big b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" y="-29688"/>
            <a:ext cx="90678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</a:t>
            </a:r>
            <a:r>
              <a:rPr lang="en-US" sz="3600" dirty="0" smtClean="0">
                <a:solidFill>
                  <a:schemeClr val="bg1"/>
                </a:solidFill>
              </a:rPr>
              <a:t>BIG BANG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6272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4527550" y="3308350"/>
          <a:ext cx="889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3" imgW="88560" imgH="241200" progId="Equation.3">
                  <p:embed/>
                </p:oleObj>
              </mc:Choice>
              <mc:Fallback>
                <p:oleObj name="Equation" r:id="rId3" imgW="88560" imgH="2412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7550" y="3308350"/>
                        <a:ext cx="889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21772" y="186916"/>
            <a:ext cx="916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u="sng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                বিগ ব্যাং মডেল</a:t>
            </a:r>
            <a:endParaRPr lang="en-US" sz="3600" b="1" u="sng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50" y="106680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bn-IN" sz="36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সৃষ্টির শুরুতে বিশ্বের বস্তু ও শক্তি উভয়ই বিশাল ভরে কেন্দ্রীভূত</a:t>
            </a:r>
          </a:p>
          <a:p>
            <a:r>
              <a:rPr lang="bn-IN" sz="36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ছিল যাকে মহাজাগতিক ডিম বলে আখ্যায়িত করা হয়েছিল।</a:t>
            </a:r>
          </a:p>
          <a:p>
            <a:r>
              <a:rPr lang="bn-IN" sz="36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এর ভিতরের অধিক তাপ ও চাপের কারনে সৃষ্টি হয় মহাবিস্ফোরন এবং শুরু হয় মহাসম্প্রসারন।      </a:t>
            </a:r>
          </a:p>
          <a:p>
            <a:r>
              <a:rPr lang="bn-IN" sz="36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       </a:t>
            </a:r>
          </a:p>
          <a:p>
            <a:r>
              <a:rPr lang="bn-IN" sz="36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      ভর - 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      </a:t>
            </a:r>
            <a:r>
              <a:rPr lang="bn-IN" sz="3600" dirty="0" smtClean="0">
                <a:solidFill>
                  <a:srgbClr val="800000"/>
                </a:solidFill>
                <a:latin typeface="NikoshBAN" pitchFamily="2" charset="0"/>
                <a:cs typeface="NikoshBAN" pitchFamily="2" charset="0"/>
              </a:rPr>
              <a:t>ঘনত্ব -</a:t>
            </a:r>
            <a:endParaRPr lang="en-US" sz="3600" dirty="0">
              <a:solidFill>
                <a:srgbClr val="800000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981200" y="3810000"/>
          <a:ext cx="12890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5" imgW="444240" imgH="228600" progId="Equation.3">
                  <p:embed/>
                </p:oleObj>
              </mc:Choice>
              <mc:Fallback>
                <p:oleObj name="Equation" r:id="rId5" imgW="444240" imgH="2286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81200" y="3810000"/>
                        <a:ext cx="128905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981200" y="4419600"/>
          <a:ext cx="164782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7" imgW="634680" imgH="228600" progId="Equation.3">
                  <p:embed/>
                </p:oleObj>
              </mc:Choice>
              <mc:Fallback>
                <p:oleObj name="Equation" r:id="rId7" imgW="634680" imgH="2286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81200" y="4419600"/>
                        <a:ext cx="1647825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489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err="1" smtClean="0">
                <a:solidFill>
                  <a:srgbClr val="7030A0"/>
                </a:solidFill>
              </a:rPr>
              <a:t>ব্ল্যাক</a:t>
            </a:r>
            <a:r>
              <a:rPr lang="en-US" sz="9600" dirty="0" smtClean="0">
                <a:solidFill>
                  <a:srgbClr val="7030A0"/>
                </a:solidFill>
              </a:rPr>
              <a:t> </a:t>
            </a:r>
            <a:r>
              <a:rPr lang="en-US" sz="9600" dirty="0" err="1" smtClean="0">
                <a:solidFill>
                  <a:srgbClr val="7030A0"/>
                </a:solidFill>
              </a:rPr>
              <a:t>হোল</a:t>
            </a:r>
            <a:endParaRPr lang="en-US" sz="9600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maxresdefault (10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</a:rPr>
              <a:t>সৌরজগতের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গ্রহ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সমূহ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maxresdefault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56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6553200"/>
          </a:xfrm>
        </p:spPr>
        <p:txBody>
          <a:bodyPr>
            <a:noAutofit/>
          </a:bodyPr>
          <a:lstStyle/>
          <a:p>
            <a:pPr algn="l"/>
            <a:r>
              <a:rPr lang="en-US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শিখনফলঃ</a:t>
            </a: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১.মহাবিশ্বের </a:t>
            </a:r>
            <a:r>
              <a:rPr lang="en-US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সৃষ্টি</a:t>
            </a: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রহস্য</a:t>
            </a: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b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২.বিগ </a:t>
            </a:r>
            <a:r>
              <a:rPr lang="en-US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ব্যাং,ব্ল্যাক</a:t>
            </a: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হোল</a:t>
            </a: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৩.সৌরজগৎ,গ্রহ </a:t>
            </a:r>
            <a:r>
              <a:rPr lang="en-US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সমূহ</a:t>
            </a: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৪.ধুমকেতু,নক্ষত্র </a:t>
            </a:r>
            <a:r>
              <a:rPr lang="en-US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সমূহ,নীহারিকা</a:t>
            </a: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ও </a:t>
            </a:r>
            <a:r>
              <a:rPr lang="en-US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উল্কা</a:t>
            </a: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।</a:t>
            </a:r>
            <a:b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৫.গ্যালাক্সি </a:t>
            </a:r>
            <a:r>
              <a:rPr lang="en-US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সমূহ</a:t>
            </a: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৬.রেডিও </a:t>
            </a:r>
            <a:r>
              <a:rPr lang="en-US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টেলিস্কোপ,হাবল</a:t>
            </a: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স্পেস</a:t>
            </a: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টেলিস্কোপ,গামা</a:t>
            </a: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রে</a:t>
            </a:r>
            <a:r>
              <a:rPr lang="en-US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টেলিস্কোপ</a:t>
            </a:r>
            <a:endParaRPr lang="en-US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তারকারাজির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জীবনচক্র</a:t>
            </a:r>
            <a:endParaRPr lang="en-US" sz="36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তারকারাজির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জীবনচক্র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( Life cycle of Stars ) :</a:t>
            </a:r>
          </a:p>
          <a:p>
            <a:pPr algn="just">
              <a:buNone/>
            </a:pPr>
            <a:endParaRPr lang="en-US" sz="28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stronomy life cycle of star.gif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4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কৃষ্ণ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বিবর</a:t>
            </a:r>
            <a:endParaRPr lang="en-US" sz="36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কৃষ্ণ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বিবর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( Black Hole ) :</a:t>
            </a:r>
          </a:p>
          <a:p>
            <a:pPr algn="just">
              <a:buNone/>
            </a:pPr>
            <a:endParaRPr lang="en-US" sz="28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Astronomy black hole.gif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7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সূর্যের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পরিণতি</a:t>
            </a:r>
            <a:endParaRPr lang="en-US" sz="36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সূর্যের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পরিণতি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( Ultimate Fate of Sun ) :</a:t>
            </a:r>
          </a:p>
          <a:p>
            <a:pPr algn="just">
              <a:buNone/>
            </a:pPr>
            <a:endParaRPr lang="en-US" sz="28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Astronomy the sun.gif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7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গ্যালাক্সি</a:t>
            </a:r>
            <a:endParaRPr lang="en-US" sz="36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গ্যালাক্সি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( Galaxy) :</a:t>
            </a:r>
          </a:p>
          <a:p>
            <a:pPr algn="just">
              <a:buNone/>
            </a:pPr>
            <a:endParaRPr lang="en-US" sz="28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stronomy galaxie.gif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err="1" smtClean="0">
                <a:solidFill>
                  <a:srgbClr val="00B050"/>
                </a:solidFill>
              </a:rPr>
              <a:t>ধূমকেতু</a:t>
            </a:r>
            <a:endParaRPr lang="en-US" sz="8800" dirty="0">
              <a:solidFill>
                <a:srgbClr val="00B050"/>
              </a:solidFill>
            </a:endParaRPr>
          </a:p>
        </p:txBody>
      </p:sp>
      <p:pic>
        <p:nvPicPr>
          <p:cNvPr id="8" name="Content Placeholder 7" descr="maxresdefault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1054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err="1" smtClean="0">
                <a:solidFill>
                  <a:srgbClr val="C00000"/>
                </a:solidFill>
              </a:rPr>
              <a:t>উল্কা</a:t>
            </a:r>
            <a:endParaRPr lang="en-US" sz="96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170524-nasa-close-call-asteroi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1600"/>
            <a:ext cx="8991600" cy="5334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</a:rPr>
              <a:t>নক্ষত্র</a:t>
            </a:r>
            <a:r>
              <a:rPr lang="en-US" sz="8000" dirty="0" smtClean="0">
                <a:solidFill>
                  <a:srgbClr val="FF0000"/>
                </a:solidFill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</a:rPr>
              <a:t>সমূহ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maxresdefault (4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4864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err="1" smtClean="0">
                <a:solidFill>
                  <a:srgbClr val="00B0F0"/>
                </a:solidFill>
              </a:rPr>
              <a:t>গ্যালাক্সি</a:t>
            </a:r>
            <a:endParaRPr lang="en-US" sz="8800" dirty="0">
              <a:solidFill>
                <a:srgbClr val="00B0F0"/>
              </a:solidFill>
            </a:endParaRPr>
          </a:p>
        </p:txBody>
      </p:sp>
      <p:pic>
        <p:nvPicPr>
          <p:cNvPr id="4" name="Content Placeholder 3" descr="maxresdefault (9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4864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err="1" smtClean="0">
                <a:solidFill>
                  <a:srgbClr val="7030A0"/>
                </a:solidFill>
              </a:rPr>
              <a:t>রেডিও</a:t>
            </a:r>
            <a:r>
              <a:rPr lang="en-US" sz="7200" dirty="0" smtClean="0">
                <a:solidFill>
                  <a:srgbClr val="7030A0"/>
                </a:solidFill>
              </a:rPr>
              <a:t> </a:t>
            </a:r>
            <a:r>
              <a:rPr lang="en-US" sz="7200" dirty="0" err="1" smtClean="0">
                <a:solidFill>
                  <a:srgbClr val="7030A0"/>
                </a:solidFill>
              </a:rPr>
              <a:t>গ্যালাক্সি</a:t>
            </a:r>
            <a:endParaRPr lang="en-US" sz="7200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image-20160520-4481-1rv64j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4864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</a:rPr>
              <a:t>সর্পিল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গ্যালাক্সি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1200px-NGC_694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5626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01496117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933" r="13933"/>
          <a:stretch>
            <a:fillRect/>
          </a:stretch>
        </p:blipFill>
        <p:spPr>
          <a:xfrm>
            <a:off x="0" y="0"/>
            <a:ext cx="9144000" cy="54101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</a:rPr>
              <a:t>এডুইন</a:t>
            </a:r>
            <a:r>
              <a:rPr lang="en-US" sz="3600" dirty="0" smtClean="0">
                <a:solidFill>
                  <a:srgbClr val="002060"/>
                </a:solidFill>
              </a:rPr>
              <a:t>  </a:t>
            </a:r>
            <a:r>
              <a:rPr lang="en-US" sz="3600" dirty="0" err="1" smtClean="0">
                <a:solidFill>
                  <a:srgbClr val="002060"/>
                </a:solidFill>
              </a:rPr>
              <a:t>হাবল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মহাবিশ্বের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সৃষ্টি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রহস্য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প্রদান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করেন</a:t>
            </a:r>
            <a:r>
              <a:rPr lang="en-US" sz="3600" dirty="0" smtClean="0">
                <a:solidFill>
                  <a:srgbClr val="002060"/>
                </a:solidFill>
              </a:rPr>
              <a:t>।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err="1" smtClean="0">
                <a:solidFill>
                  <a:srgbClr val="00B050"/>
                </a:solidFill>
              </a:rPr>
              <a:t>নীহারিকা</a:t>
            </a:r>
            <a:endParaRPr lang="en-US" sz="7200" dirty="0">
              <a:solidFill>
                <a:srgbClr val="00B050"/>
              </a:solidFill>
            </a:endParaRPr>
          </a:p>
        </p:txBody>
      </p:sp>
      <p:pic>
        <p:nvPicPr>
          <p:cNvPr id="4" name="Content Placeholder 3" descr="maxresdefault (6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5626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err="1" smtClean="0">
                <a:solidFill>
                  <a:srgbClr val="0070C0"/>
                </a:solidFill>
              </a:rPr>
              <a:t>কাঁকড়া</a:t>
            </a:r>
            <a:r>
              <a:rPr lang="en-US" sz="7200" dirty="0" smtClean="0">
                <a:solidFill>
                  <a:srgbClr val="0070C0"/>
                </a:solidFill>
              </a:rPr>
              <a:t> </a:t>
            </a:r>
            <a:r>
              <a:rPr lang="en-US" sz="7200" dirty="0" err="1" smtClean="0">
                <a:solidFill>
                  <a:srgbClr val="0070C0"/>
                </a:solidFill>
              </a:rPr>
              <a:t>নীহারকিা</a:t>
            </a:r>
            <a:endParaRPr lang="en-US" sz="7200" dirty="0">
              <a:solidFill>
                <a:srgbClr val="0070C0"/>
              </a:solidFill>
            </a:endParaRPr>
          </a:p>
        </p:txBody>
      </p:sp>
      <p:pic>
        <p:nvPicPr>
          <p:cNvPr id="4" name="Content Placeholder 3" descr="maxresdefault (7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5626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err="1" smtClean="0">
                <a:solidFill>
                  <a:srgbClr val="002060"/>
                </a:solidFill>
              </a:rPr>
              <a:t>রেডিও</a:t>
            </a:r>
            <a:r>
              <a:rPr lang="en-US" sz="8000" dirty="0" smtClean="0">
                <a:solidFill>
                  <a:srgbClr val="002060"/>
                </a:solidFill>
              </a:rPr>
              <a:t> </a:t>
            </a:r>
            <a:r>
              <a:rPr lang="en-US" sz="8000" dirty="0" err="1" smtClean="0">
                <a:solidFill>
                  <a:srgbClr val="002060"/>
                </a:solidFill>
              </a:rPr>
              <a:t>টেলিস্কোপ</a:t>
            </a:r>
            <a:endParaRPr lang="en-US" sz="8000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radio-telescope-4804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562599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err="1" smtClean="0">
                <a:solidFill>
                  <a:srgbClr val="7030A0"/>
                </a:solidFill>
              </a:rPr>
              <a:t>হাবল</a:t>
            </a:r>
            <a:r>
              <a:rPr lang="en-US" sz="6600" dirty="0" smtClean="0">
                <a:solidFill>
                  <a:srgbClr val="7030A0"/>
                </a:solidFill>
              </a:rPr>
              <a:t> </a:t>
            </a:r>
            <a:r>
              <a:rPr lang="en-US" sz="6600" dirty="0" err="1" smtClean="0">
                <a:solidFill>
                  <a:srgbClr val="7030A0"/>
                </a:solidFill>
              </a:rPr>
              <a:t>স্পেস</a:t>
            </a:r>
            <a:r>
              <a:rPr lang="en-US" sz="6600" dirty="0" smtClean="0">
                <a:solidFill>
                  <a:srgbClr val="7030A0"/>
                </a:solidFill>
              </a:rPr>
              <a:t> </a:t>
            </a:r>
            <a:r>
              <a:rPr lang="en-US" sz="6600" dirty="0" err="1" smtClean="0">
                <a:solidFill>
                  <a:srgbClr val="7030A0"/>
                </a:solidFill>
              </a:rPr>
              <a:t>টেলিস্কোপ</a:t>
            </a:r>
            <a:endParaRPr lang="en-US" sz="6600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1200px-HST-SM4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5626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</a:rPr>
              <a:t>এক্সরে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টেলিস্কোপ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704250main_chandra-telescope_full-1200x7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5626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err="1" smtClean="0">
                <a:solidFill>
                  <a:srgbClr val="00B050"/>
                </a:solidFill>
              </a:rPr>
              <a:t>গামা-রে</a:t>
            </a:r>
            <a:r>
              <a:rPr lang="en-US" sz="7200" dirty="0" smtClean="0">
                <a:solidFill>
                  <a:srgbClr val="00B050"/>
                </a:solidFill>
              </a:rPr>
              <a:t> </a:t>
            </a:r>
            <a:r>
              <a:rPr lang="en-US" sz="7200" dirty="0" err="1" smtClean="0">
                <a:solidFill>
                  <a:srgbClr val="00B050"/>
                </a:solidFill>
              </a:rPr>
              <a:t>টেলিস্কোপ</a:t>
            </a:r>
            <a:endParaRPr lang="en-US" sz="7200" dirty="0">
              <a:solidFill>
                <a:srgbClr val="00B050"/>
              </a:solidFill>
            </a:endParaRPr>
          </a:p>
        </p:txBody>
      </p:sp>
      <p:pic>
        <p:nvPicPr>
          <p:cNvPr id="4" name="Content Placeholder 3" descr="ferm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5625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মহাবিশ্ব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সৃষ্টির</a:t>
            </a:r>
            <a:r>
              <a:rPr lang="en-US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রহস্য</a:t>
            </a:r>
            <a:endParaRPr lang="en-US" sz="36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মহাবিশ্বের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সম্প্রসারণ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( The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expation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of the </a:t>
            </a:r>
            <a:r>
              <a:rPr lang="en-US" sz="2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univers</a:t>
            </a:r>
            <a:r>
              <a: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) :  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stronomy the expansion of the universe.gif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2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মহাবিশ্ব</a:t>
            </a:r>
            <a:r>
              <a:rPr lang="en-US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সৃষ্টির</a:t>
            </a:r>
            <a:r>
              <a:rPr lang="en-US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রহস্য</a:t>
            </a:r>
            <a:endParaRPr lang="en-US" sz="3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2800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মহাজাগতিক</a:t>
            </a:r>
            <a:r>
              <a:rPr lang="en-US" sz="2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মাইক্রোওয়েভ</a:t>
            </a:r>
            <a:r>
              <a:rPr lang="en-US" sz="2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পশ্চাৎপট</a:t>
            </a:r>
            <a:r>
              <a:rPr lang="en-US" sz="2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বিকিরণ</a:t>
            </a:r>
            <a:r>
              <a:rPr lang="en-US" sz="2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( The cosmic microwave background radiation ) :  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stronomy the cosmic microwave background.gif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3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বিগ</a:t>
            </a:r>
            <a:r>
              <a:rPr lang="en-US" sz="36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ব্যাংগ</a:t>
            </a:r>
            <a:r>
              <a:rPr lang="en-US" sz="36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তত্ত্ব</a:t>
            </a:r>
            <a:endParaRPr lang="en-US" sz="36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2800" dirty="0" err="1" smtClean="0">
                <a:solidFill>
                  <a:srgbClr val="EA10CB"/>
                </a:solidFill>
                <a:latin typeface="NikoshBAN" pitchFamily="2" charset="0"/>
                <a:cs typeface="NikoshBAN" pitchFamily="2" charset="0"/>
              </a:rPr>
              <a:t>বিগ</a:t>
            </a:r>
            <a:r>
              <a:rPr lang="en-US" sz="2800" dirty="0" smtClean="0">
                <a:solidFill>
                  <a:srgbClr val="EA10CB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EA10CB"/>
                </a:solidFill>
                <a:latin typeface="NikoshBAN" pitchFamily="2" charset="0"/>
                <a:cs typeface="NikoshBAN" pitchFamily="2" charset="0"/>
              </a:rPr>
              <a:t>ব্যাংগ</a:t>
            </a:r>
            <a:r>
              <a:rPr lang="en-US" sz="2800" dirty="0" smtClean="0">
                <a:solidFill>
                  <a:srgbClr val="EA10CB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EA10CB"/>
                </a:solidFill>
                <a:latin typeface="NikoshBAN" pitchFamily="2" charset="0"/>
                <a:cs typeface="NikoshBAN" pitchFamily="2" charset="0"/>
              </a:rPr>
              <a:t>তত্ত্ব</a:t>
            </a:r>
            <a:r>
              <a:rPr lang="en-US" sz="2800" dirty="0" smtClean="0">
                <a:solidFill>
                  <a:srgbClr val="EA10CB"/>
                </a:solidFill>
                <a:latin typeface="NikoshBAN" pitchFamily="2" charset="0"/>
                <a:cs typeface="NikoshBAN" pitchFamily="2" charset="0"/>
              </a:rPr>
              <a:t> ( The Big Bang Theory ) :  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stronomy the big bang theory.gif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38225"/>
            <a:ext cx="91440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4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</a:rPr>
              <a:t>মহাবিশ্বের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সৃষ্টি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রহস্য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created_for_earth_wide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371600"/>
            <a:ext cx="8610600" cy="51816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96513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444" r="10444"/>
          <a:stretch>
            <a:fillRect/>
          </a:stretch>
        </p:blipFill>
        <p:spPr>
          <a:xfrm>
            <a:off x="0" y="0"/>
            <a:ext cx="9144000" cy="52577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600" dirty="0" err="1" smtClean="0">
                <a:solidFill>
                  <a:srgbClr val="002060"/>
                </a:solidFill>
              </a:rPr>
              <a:t>স্টিফেন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হকিংস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বিগ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ব্যাং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তত্বের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ধারনা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প্রদান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করেনে</a:t>
            </a:r>
            <a:r>
              <a:rPr lang="en-US" sz="3600" dirty="0" smtClean="0">
                <a:solidFill>
                  <a:srgbClr val="002060"/>
                </a:solidFill>
              </a:rPr>
              <a:t>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মহাবিশ্বের</a:t>
            </a:r>
            <a:r>
              <a:rPr lang="en-US" sz="36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অন্তিম</a:t>
            </a:r>
            <a:r>
              <a:rPr lang="en-US" sz="36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পরিণতি</a:t>
            </a:r>
            <a:endParaRPr lang="en-US" sz="36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2800" dirty="0" err="1" smtClean="0">
                <a:solidFill>
                  <a:srgbClr val="EA10CB"/>
                </a:solidFill>
                <a:latin typeface="NikoshBAN" pitchFamily="2" charset="0"/>
                <a:cs typeface="NikoshBAN" pitchFamily="2" charset="0"/>
              </a:rPr>
              <a:t>মহাবিশ্বের</a:t>
            </a:r>
            <a:r>
              <a:rPr lang="en-US" sz="2800" dirty="0" smtClean="0">
                <a:solidFill>
                  <a:srgbClr val="EA10CB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EA10CB"/>
                </a:solidFill>
                <a:latin typeface="NikoshBAN" pitchFamily="2" charset="0"/>
                <a:cs typeface="NikoshBAN" pitchFamily="2" charset="0"/>
              </a:rPr>
              <a:t>অন্তিম</a:t>
            </a:r>
            <a:r>
              <a:rPr lang="en-US" sz="2800" dirty="0" smtClean="0">
                <a:solidFill>
                  <a:srgbClr val="EA10CB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EA10CB"/>
                </a:solidFill>
                <a:latin typeface="NikoshBAN" pitchFamily="2" charset="0"/>
                <a:cs typeface="NikoshBAN" pitchFamily="2" charset="0"/>
              </a:rPr>
              <a:t>পরিণতি</a:t>
            </a:r>
            <a:r>
              <a:rPr lang="en-US" sz="2800" dirty="0" smtClean="0">
                <a:solidFill>
                  <a:srgbClr val="EA10CB"/>
                </a:solidFill>
                <a:latin typeface="NikoshBAN" pitchFamily="2" charset="0"/>
                <a:cs typeface="NikoshBAN" pitchFamily="2" charset="0"/>
              </a:rPr>
              <a:t> ( The Ultimate Fate of the Universe ) :  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stronomy the ultimate fate of universe.gif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3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240</Words>
  <Application>Microsoft Office PowerPoint</Application>
  <PresentationFormat>On-screen Show (4:3)</PresentationFormat>
  <Paragraphs>54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Calibri</vt:lpstr>
      <vt:lpstr>NikoshBAN</vt:lpstr>
      <vt:lpstr>Nikosh</vt:lpstr>
      <vt:lpstr>Arial</vt:lpstr>
      <vt:lpstr>Office Theme</vt:lpstr>
      <vt:lpstr>Equation</vt:lpstr>
      <vt:lpstr>স্বাগতম</vt:lpstr>
      <vt:lpstr>শিখনফলঃ ১.মহাবিশ্বের সৃষ্টি রহস্য  ২.বিগ ব্যাং,ব্ল্যাক হোল ৩.সৌরজগৎ,গ্রহ সমূহ ৪.ধুমকেতু,নক্ষত্র সমূহ,নীহারিকা ও উল্কা । ৫.গ্যালাক্সি সমূহ ৬.রেডিও টেলিস্কোপ,হাবল স্পেস টেলিস্কোপ,গামা রে টেলিস্কোপ</vt:lpstr>
      <vt:lpstr>PowerPoint Presentation</vt:lpstr>
      <vt:lpstr>মহাবিশ্ব সৃষ্টির রহস্য</vt:lpstr>
      <vt:lpstr>মহাবিশ্ব সৃষ্টির রহস্য</vt:lpstr>
      <vt:lpstr>বিগ ব্যাংগ তত্ত্ব</vt:lpstr>
      <vt:lpstr>মহাবিশ্বের সৃষ্টি রহস্য</vt:lpstr>
      <vt:lpstr>PowerPoint Presentation</vt:lpstr>
      <vt:lpstr>মহাবিশ্বের অন্তিম পরিণতি</vt:lpstr>
      <vt:lpstr>ফার্মিওন কণা</vt:lpstr>
      <vt:lpstr>ফার্মিওন কণা</vt:lpstr>
      <vt:lpstr>বোসন কণা</vt:lpstr>
      <vt:lpstr>বোসন কণা</vt:lpstr>
      <vt:lpstr>বিগ ব্যাং</vt:lpstr>
      <vt:lpstr>PowerPoint Presentation</vt:lpstr>
      <vt:lpstr>PowerPoint Presentation</vt:lpstr>
      <vt:lpstr>PowerPoint Presentation</vt:lpstr>
      <vt:lpstr>ব্ল্যাক হোল</vt:lpstr>
      <vt:lpstr>সৌরজগতের গ্রহ সমূহ</vt:lpstr>
      <vt:lpstr>তারকারাজির জীবনচক্র</vt:lpstr>
      <vt:lpstr>কৃষ্ণ বিবর</vt:lpstr>
      <vt:lpstr>সূর্যের পরিণতি</vt:lpstr>
      <vt:lpstr>গ্যালাক্সি</vt:lpstr>
      <vt:lpstr>ধূমকেতু</vt:lpstr>
      <vt:lpstr>উল্কা</vt:lpstr>
      <vt:lpstr>নক্ষত্র সমূহ</vt:lpstr>
      <vt:lpstr>গ্যালাক্সি</vt:lpstr>
      <vt:lpstr>রেডিও গ্যালাক্সি</vt:lpstr>
      <vt:lpstr>সর্পিল গ্যালাক্সি</vt:lpstr>
      <vt:lpstr>নীহারিকা</vt:lpstr>
      <vt:lpstr>কাঁকড়া নীহারকিা</vt:lpstr>
      <vt:lpstr>রেডিও টেলিস্কোপ</vt:lpstr>
      <vt:lpstr>হাবল স্পেস টেলিস্কোপ</vt:lpstr>
      <vt:lpstr>এক্সরে টেলিস্কোপ</vt:lpstr>
      <vt:lpstr>গামা-রে টেলিস্কোপ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স্বাগতম</dc:title>
  <dc:creator>Apu ghosh1992</dc:creator>
  <cp:lastModifiedBy>user</cp:lastModifiedBy>
  <cp:revision>39</cp:revision>
  <dcterms:created xsi:type="dcterms:W3CDTF">2006-08-16T00:00:00Z</dcterms:created>
  <dcterms:modified xsi:type="dcterms:W3CDTF">2024-11-27T15:03:08Z</dcterms:modified>
</cp:coreProperties>
</file>